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8B2"/>
    <a:srgbClr val="0A68B3"/>
    <a:srgbClr val="045FA5"/>
    <a:srgbClr val="045BA2"/>
    <a:srgbClr val="0761A7"/>
    <a:srgbClr val="055BA3"/>
    <a:srgbClr val="025DA3"/>
    <a:srgbClr val="0857B4"/>
    <a:srgbClr val="FFD1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35" autoAdjust="0"/>
    <p:restoredTop sz="94660"/>
  </p:normalViewPr>
  <p:slideViewPr>
    <p:cSldViewPr snapToGrid="0">
      <p:cViewPr>
        <p:scale>
          <a:sx n="110" d="100"/>
          <a:sy n="110" d="100"/>
        </p:scale>
        <p:origin x="-89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6A1-20CE-43E2-A915-42DD5C0C441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E22-A9F5-442D-B556-D4D67B367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8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6A1-20CE-43E2-A915-42DD5C0C441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E22-A9F5-442D-B556-D4D67B367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0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6A1-20CE-43E2-A915-42DD5C0C441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E22-A9F5-442D-B556-D4D67B367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64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6A1-20CE-43E2-A915-42DD5C0C441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E22-A9F5-442D-B556-D4D67B367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4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6A1-20CE-43E2-A915-42DD5C0C441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E22-A9F5-442D-B556-D4D67B367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4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6A1-20CE-43E2-A915-42DD5C0C441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E22-A9F5-442D-B556-D4D67B367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3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6A1-20CE-43E2-A915-42DD5C0C441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E22-A9F5-442D-B556-D4D67B367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1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6A1-20CE-43E2-A915-42DD5C0C441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E22-A9F5-442D-B556-D4D67B367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1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6A1-20CE-43E2-A915-42DD5C0C441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E22-A9F5-442D-B556-D4D67B367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48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6A1-20CE-43E2-A915-42DD5C0C441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E22-A9F5-442D-B556-D4D67B367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2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6A1-20CE-43E2-A915-42DD5C0C441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E22-A9F5-442D-B556-D4D67B367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5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306A1-20CE-43E2-A915-42DD5C0C441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1E22-A9F5-442D-B556-D4D67B367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6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6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ogus\Desktop\Без-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59" y="82756"/>
            <a:ext cx="2267522" cy="5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6839" t="17653" r="51392" b="44468"/>
          <a:stretch/>
        </p:blipFill>
        <p:spPr>
          <a:xfrm>
            <a:off x="257175" y="692438"/>
            <a:ext cx="5478306" cy="3550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7175" y="4242967"/>
            <a:ext cx="547830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C000"/>
                </a:solidFill>
              </a:rPr>
              <a:t>Обращаем внимание, </a:t>
            </a:r>
            <a:r>
              <a:rPr lang="ru-RU" sz="1400" b="1" dirty="0">
                <a:solidFill>
                  <a:srgbClr val="FFC000"/>
                </a:solidFill>
              </a:rPr>
              <a:t>что несоблюдение правил подключения стационарных и передвижных объектов по производству электрической энергии (бензиновых, дизельных, газовых), используемых в качестве резервных (аварийных) источников питания </a:t>
            </a:r>
            <a:r>
              <a:rPr lang="ru-RU" sz="1400" b="1" dirty="0" err="1">
                <a:solidFill>
                  <a:srgbClr val="FFC000"/>
                </a:solidFill>
              </a:rPr>
              <a:t>электроприемников</a:t>
            </a:r>
            <a:r>
              <a:rPr lang="ru-RU" sz="1400" b="1">
                <a:solidFill>
                  <a:srgbClr val="FFC000"/>
                </a:solidFill>
              </a:rPr>
              <a:t> </a:t>
            </a:r>
            <a:r>
              <a:rPr lang="ru-RU" sz="1400" b="1" smtClean="0">
                <a:solidFill>
                  <a:srgbClr val="FFC000"/>
                </a:solidFill>
              </a:rPr>
              <a:t>Потребителей </a:t>
            </a:r>
            <a:r>
              <a:rPr lang="ru-RU" sz="1400" b="1" dirty="0">
                <a:solidFill>
                  <a:srgbClr val="FFC000"/>
                </a:solidFill>
              </a:rPr>
              <a:t>(далее </a:t>
            </a:r>
            <a:r>
              <a:rPr lang="ru-RU" sz="1400" b="1" dirty="0" smtClean="0">
                <a:solidFill>
                  <a:srgbClr val="FFC000"/>
                </a:solidFill>
              </a:rPr>
              <a:t>– ТЭП) </a:t>
            </a:r>
            <a:r>
              <a:rPr lang="ru-RU" sz="1400" b="1" dirty="0">
                <a:solidFill>
                  <a:srgbClr val="FFC000"/>
                </a:solidFill>
              </a:rPr>
              <a:t>создает угрозу получения </a:t>
            </a:r>
            <a:r>
              <a:rPr lang="ru-RU" sz="1400" b="1" dirty="0" err="1">
                <a:solidFill>
                  <a:srgbClr val="FFC000"/>
                </a:solidFill>
              </a:rPr>
              <a:t>электротравмы</a:t>
            </a:r>
            <a:r>
              <a:rPr lang="ru-RU" sz="1400" b="1" dirty="0">
                <a:solidFill>
                  <a:srgbClr val="FFC000"/>
                </a:solidFill>
              </a:rPr>
              <a:t>, повреждения оборудования и возникновения пожара как для самого </a:t>
            </a:r>
            <a:r>
              <a:rPr lang="ru-RU" sz="1400" b="1" dirty="0" smtClean="0">
                <a:solidFill>
                  <a:srgbClr val="FFC000"/>
                </a:solidFill>
              </a:rPr>
              <a:t>владельца, </a:t>
            </a:r>
            <a:r>
              <a:rPr lang="ru-RU" sz="1400" b="1" dirty="0">
                <a:solidFill>
                  <a:srgbClr val="FFC000"/>
                </a:solidFill>
              </a:rPr>
              <a:t>так и для жителей, подключенных к данной сети. Кроме того, несоблюдение правил подключения </a:t>
            </a:r>
            <a:r>
              <a:rPr lang="ru-RU" sz="1400" b="1" dirty="0" smtClean="0">
                <a:solidFill>
                  <a:srgbClr val="FFC000"/>
                </a:solidFill>
              </a:rPr>
              <a:t>ТЭП </a:t>
            </a:r>
            <a:r>
              <a:rPr lang="ru-RU" sz="1400" b="1" dirty="0">
                <a:solidFill>
                  <a:srgbClr val="FFC000"/>
                </a:solidFill>
              </a:rPr>
              <a:t>создает опасность поражения электрическим током специалистов электросетевой организации, производящих работы на внешней сети электроснабжения</a:t>
            </a:r>
            <a:r>
              <a:rPr lang="ru-RU" sz="1400" b="1" dirty="0" smtClean="0">
                <a:solidFill>
                  <a:srgbClr val="FFC000"/>
                </a:solidFill>
              </a:rPr>
              <a:t>.</a:t>
            </a: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57175" y="702339"/>
            <a:ext cx="5478306" cy="1308050"/>
          </a:xfrm>
          <a:prstGeom prst="rect">
            <a:avLst/>
          </a:prstGeom>
          <a:solidFill>
            <a:srgbClr val="FFD102"/>
          </a:solidFill>
        </p:spPr>
        <p:txBody>
          <a:bodyPr wrap="square" rtlCol="0">
            <a:spAutoFit/>
          </a:bodyPr>
          <a:lstStyle/>
          <a:p>
            <a:endParaRPr lang="ru-RU" sz="700" b="1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Неправильное подключение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Технологической электростанции потребителя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может стать причиной беды!</a:t>
            </a:r>
          </a:p>
          <a:p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4281" y="675724"/>
            <a:ext cx="571911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ВНИМАНИЕ!!!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ЗАПРЕЩЕНО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подключение ТЭП без блокировок, исключающих возможность подачи напряжения в сеть </a:t>
            </a:r>
            <a:r>
              <a:rPr lang="ru-RU" sz="1400" dirty="0" err="1">
                <a:solidFill>
                  <a:schemeClr val="bg1"/>
                </a:solidFill>
              </a:rPr>
              <a:t>энергоснабжающей</a:t>
            </a:r>
            <a:r>
              <a:rPr lang="ru-RU" sz="1400" dirty="0">
                <a:solidFill>
                  <a:schemeClr val="bg1"/>
                </a:solidFill>
              </a:rPr>
              <a:t> организации.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</a:rPr>
              <a:t>Обслуживание ТЭП </a:t>
            </a:r>
            <a:r>
              <a:rPr lang="ru-RU" sz="1400" dirty="0" smtClean="0">
                <a:solidFill>
                  <a:schemeClr val="bg1"/>
                </a:solidFill>
              </a:rPr>
              <a:t>должен осуществлять обученный персонал, имеющий </a:t>
            </a:r>
            <a:r>
              <a:rPr lang="ru-RU" sz="1400" dirty="0">
                <a:solidFill>
                  <a:schemeClr val="bg1"/>
                </a:solidFill>
              </a:rPr>
              <a:t>группу по </a:t>
            </a:r>
            <a:r>
              <a:rPr lang="ru-RU" sz="1400" dirty="0" smtClean="0">
                <a:solidFill>
                  <a:schemeClr val="bg1"/>
                </a:solidFill>
              </a:rPr>
              <a:t>электробезопасности.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ТЭП </a:t>
            </a:r>
            <a:r>
              <a:rPr lang="ru-RU" sz="1400" dirty="0">
                <a:solidFill>
                  <a:schemeClr val="bg1"/>
                </a:solidFill>
              </a:rPr>
              <a:t>должны проходить проверки, техническое обслуживание, периодические измерения, </a:t>
            </a:r>
            <a:r>
              <a:rPr lang="ru-RU" sz="1400" dirty="0" smtClean="0">
                <a:solidFill>
                  <a:schemeClr val="bg1"/>
                </a:solidFill>
              </a:rPr>
              <a:t>планово-предупредительные ремонты </a:t>
            </a:r>
            <a:r>
              <a:rPr lang="ru-RU" sz="1400" dirty="0">
                <a:solidFill>
                  <a:schemeClr val="bg1"/>
                </a:solidFill>
              </a:rPr>
              <a:t>в соответствии с указаниями заводов-изготовителей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</a:rPr>
              <a:t>Владельцам ТЭП </a:t>
            </a:r>
            <a:r>
              <a:rPr lang="ru-RU" sz="1400" dirty="0" smtClean="0">
                <a:solidFill>
                  <a:schemeClr val="bg1"/>
                </a:solidFill>
              </a:rPr>
              <a:t>необходимо </a:t>
            </a:r>
            <a:r>
              <a:rPr lang="ru-RU" sz="1400" dirty="0">
                <a:solidFill>
                  <a:schemeClr val="bg1"/>
                </a:solidFill>
              </a:rPr>
              <a:t>получить разрешение на допуск в органе федерального государственного энергетического </a:t>
            </a:r>
            <a:r>
              <a:rPr lang="ru-RU" sz="1400" dirty="0" smtClean="0">
                <a:solidFill>
                  <a:schemeClr val="bg1"/>
                </a:solidFill>
              </a:rPr>
              <a:t>надзора.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Все </a:t>
            </a:r>
            <a:r>
              <a:rPr lang="ru-RU" sz="1400" dirty="0">
                <a:solidFill>
                  <a:schemeClr val="bg1"/>
                </a:solidFill>
              </a:rPr>
              <a:t>ТЭП должны быть зарегистрированы в </a:t>
            </a:r>
            <a:r>
              <a:rPr lang="ru-RU" sz="1400" dirty="0" smtClean="0">
                <a:solidFill>
                  <a:schemeClr val="bg1"/>
                </a:solidFill>
              </a:rPr>
              <a:t>электросетевой организации, с указанием места </a:t>
            </a:r>
            <a:r>
              <a:rPr lang="ru-RU" sz="1400" dirty="0">
                <a:solidFill>
                  <a:schemeClr val="bg1"/>
                </a:solidFill>
              </a:rPr>
              <a:t>установки, </a:t>
            </a:r>
            <a:r>
              <a:rPr lang="ru-RU" sz="1400" dirty="0" smtClean="0">
                <a:solidFill>
                  <a:schemeClr val="bg1"/>
                </a:solidFill>
              </a:rPr>
              <a:t>типа, мощности и номинального напряжения генератора.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Владельцы </a:t>
            </a:r>
            <a:r>
              <a:rPr lang="ru-RU" sz="1400" dirty="0">
                <a:solidFill>
                  <a:schemeClr val="bg1"/>
                </a:solidFill>
              </a:rPr>
              <a:t>ТЭП должны заключить </a:t>
            </a:r>
            <a:r>
              <a:rPr lang="ru-RU" sz="1400" dirty="0" smtClean="0">
                <a:solidFill>
                  <a:schemeClr val="bg1"/>
                </a:solidFill>
              </a:rPr>
              <a:t>соглашение </a:t>
            </a:r>
            <a:r>
              <a:rPr lang="ru-RU" sz="1400" dirty="0">
                <a:solidFill>
                  <a:schemeClr val="bg1"/>
                </a:solidFill>
              </a:rPr>
              <a:t>с электросетевой организацией, в котором регламентируются вопросы безопасного использования оборудования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1400" b="1" dirty="0" smtClean="0">
                <a:solidFill>
                  <a:srgbClr val="FFC000"/>
                </a:solidFill>
              </a:rPr>
              <a:t>Приобретая ТЭП, обратитесь к специалистам!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Филиал ПАО «Россети Центр и Приволжье» «Калугаэнерго» оказывает услуги по разработке надежных схем подключения ТЭП, а также по проведению монтажных  и наладочных работ.</a:t>
            </a: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400" u="sng" dirty="0">
                <a:solidFill>
                  <a:schemeClr val="bg1"/>
                </a:solidFill>
              </a:rPr>
              <a:t>По </a:t>
            </a:r>
            <a:r>
              <a:rPr lang="ru-RU" sz="1400" u="sng" dirty="0" smtClean="0">
                <a:solidFill>
                  <a:schemeClr val="bg1"/>
                </a:solidFill>
              </a:rPr>
              <a:t>всем возникающим </a:t>
            </a:r>
            <a:r>
              <a:rPr lang="ru-RU" sz="1400" u="sng" dirty="0">
                <a:solidFill>
                  <a:schemeClr val="bg1"/>
                </a:solidFill>
              </a:rPr>
              <a:t>вопросам </a:t>
            </a:r>
            <a:r>
              <a:rPr lang="ru-RU" sz="1400" u="sng" dirty="0" smtClean="0">
                <a:solidFill>
                  <a:schemeClr val="bg1"/>
                </a:solidFill>
              </a:rPr>
              <a:t>обращаться</a:t>
            </a:r>
            <a:r>
              <a:rPr lang="ru-RU" sz="1400" u="sng" dirty="0">
                <a:solidFill>
                  <a:schemeClr val="bg1"/>
                </a:solidFill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Центр </a:t>
            </a:r>
            <a:r>
              <a:rPr lang="ru-RU" sz="1400" dirty="0">
                <a:solidFill>
                  <a:schemeClr val="bg1"/>
                </a:solidFill>
              </a:rPr>
              <a:t>обслуживания потребителей филиала «Калугаэнерго»</a:t>
            </a:r>
          </a:p>
          <a:p>
            <a:r>
              <a:rPr lang="ru-RU" sz="1400" dirty="0">
                <a:solidFill>
                  <a:schemeClr val="bg1"/>
                </a:solidFill>
              </a:rPr>
              <a:t>г. Калуга, ул. Красная Гора 9/12, тел. </a:t>
            </a:r>
            <a:r>
              <a:rPr lang="ru-RU" sz="1400" dirty="0" smtClean="0">
                <a:solidFill>
                  <a:schemeClr val="bg1"/>
                </a:solidFill>
              </a:rPr>
              <a:t>8-800-220-0-220</a:t>
            </a:r>
            <a:endParaRPr lang="ru-RU" sz="14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</a:rPr>
              <a:t>Приокское управление </a:t>
            </a:r>
            <a:r>
              <a:rPr lang="ru-RU" sz="1400" dirty="0" smtClean="0">
                <a:solidFill>
                  <a:schemeClr val="bg1"/>
                </a:solidFill>
              </a:rPr>
              <a:t>Ростехнадзора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 г. Калуга, ул. </a:t>
            </a:r>
            <a:r>
              <a:rPr lang="ru-RU" sz="1400" dirty="0" err="1">
                <a:solidFill>
                  <a:schemeClr val="bg1"/>
                </a:solidFill>
              </a:rPr>
              <a:t>Николо-Козинская</a:t>
            </a:r>
            <a:r>
              <a:rPr lang="ru-RU" sz="1400" dirty="0">
                <a:solidFill>
                  <a:schemeClr val="bg1"/>
                </a:solidFill>
              </a:rPr>
              <a:t> 63, тел. </a:t>
            </a:r>
            <a:r>
              <a:rPr lang="ru-RU" sz="1400" dirty="0" smtClean="0">
                <a:solidFill>
                  <a:schemeClr val="bg1"/>
                </a:solidFill>
              </a:rPr>
              <a:t>8-4842-53-31-40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AutoShape 4" descr="https://avatars.mds.yandex.net/i?id=ffcda8e35741e70b958e32618ba4c6e6388c7d8c-8282929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7175" y="3733707"/>
            <a:ext cx="1950566" cy="276999"/>
          </a:xfrm>
          <a:prstGeom prst="rect">
            <a:avLst/>
          </a:prstGeom>
          <a:solidFill>
            <a:srgbClr val="FFD1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ТЭП</a:t>
            </a:r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4110681" y="3776929"/>
            <a:ext cx="1624800" cy="461665"/>
          </a:xfrm>
          <a:prstGeom prst="rect">
            <a:avLst/>
          </a:prstGeom>
          <a:solidFill>
            <a:srgbClr val="FFD1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Внешняя электрическая </a:t>
            </a:r>
            <a:r>
              <a:rPr lang="ru-RU" sz="1200" dirty="0"/>
              <a:t>сеть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3110" y="3776929"/>
            <a:ext cx="1777571" cy="276999"/>
          </a:xfrm>
          <a:prstGeom prst="rect">
            <a:avLst/>
          </a:prstGeom>
          <a:solidFill>
            <a:srgbClr val="FFD1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Потребитель</a:t>
            </a:r>
            <a:endParaRPr lang="ru-RU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6943958" y="109318"/>
            <a:ext cx="2207043" cy="615553"/>
          </a:xfrm>
          <a:prstGeom prst="rect">
            <a:avLst/>
          </a:prstGeom>
          <a:solidFill>
            <a:srgbClr val="0A68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ФЕДЕРАЛЬНАЯ СЛУЖБА ПО ЭКОЛОГИЧЕСКОМУ,</a:t>
            </a:r>
          </a:p>
          <a:p>
            <a:pPr algn="ctr"/>
            <a:r>
              <a:rPr lang="ru-RU" sz="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ТЕХНОЛОГИЧЕСКОМУ </a:t>
            </a:r>
            <a:r>
              <a:rPr lang="ru-RU" sz="800" dirty="0">
                <a:solidFill>
                  <a:schemeClr val="bg1"/>
                </a:solidFill>
                <a:latin typeface="Arial Narrow" panose="020B0606020202030204" pitchFamily="34" charset="0"/>
              </a:rPr>
              <a:t>И </a:t>
            </a:r>
            <a:r>
              <a:rPr lang="ru-RU" sz="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АТОМНОМУ НАДЗОРУ</a:t>
            </a:r>
            <a:endParaRPr lang="ru-RU" sz="1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РОСТЕХНАДЗОР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r="21678"/>
          <a:stretch/>
        </p:blipFill>
        <p:spPr>
          <a:xfrm>
            <a:off x="6333740" y="-2098"/>
            <a:ext cx="594110" cy="68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6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041" y="660257"/>
            <a:ext cx="12101384" cy="5940088"/>
          </a:xfrm>
          <a:prstGeom prst="rect">
            <a:avLst/>
          </a:prstGeom>
          <a:solidFill>
            <a:srgbClr val="0A68B2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Для предотвращения угрозы жизни и здоровью </a:t>
            </a:r>
            <a:r>
              <a:rPr lang="ru-RU" sz="1300" dirty="0">
                <a:solidFill>
                  <a:schemeClr val="bg1"/>
                </a:solidFill>
              </a:rPr>
              <a:t>человека </a:t>
            </a:r>
            <a:r>
              <a:rPr lang="ru-RU" sz="1300" dirty="0" smtClean="0">
                <a:solidFill>
                  <a:schemeClr val="bg1"/>
                </a:solidFill>
              </a:rPr>
              <a:t>соблюдайте правила эксплуатации резервных источников электроснабжения!</a:t>
            </a:r>
            <a:endParaRPr lang="ru-RU" sz="1300" dirty="0">
              <a:solidFill>
                <a:schemeClr val="bg1"/>
              </a:solidFill>
            </a:endParaRPr>
          </a:p>
          <a:p>
            <a:pPr algn="just"/>
            <a:r>
              <a:rPr lang="ru-RU" sz="1300" dirty="0" smtClean="0">
                <a:solidFill>
                  <a:schemeClr val="bg1"/>
                </a:solidFill>
              </a:rPr>
              <a:t>Ввод </a:t>
            </a:r>
            <a:r>
              <a:rPr lang="ru-RU" sz="1300" dirty="0">
                <a:solidFill>
                  <a:schemeClr val="bg1"/>
                </a:solidFill>
              </a:rPr>
              <a:t>ТЭП в эксплуатацию осуществляется в соответствии с требованиями Правил технической эксплуатации электроустановок потребителей электрической энергии, утвержденных приказом Минэнерго России от 12.08.2022 № </a:t>
            </a:r>
            <a:r>
              <a:rPr lang="ru-RU" sz="1300" dirty="0" smtClean="0">
                <a:solidFill>
                  <a:schemeClr val="bg1"/>
                </a:solidFill>
              </a:rPr>
              <a:t>811 и </a:t>
            </a:r>
            <a:r>
              <a:rPr lang="ru-RU" sz="1300" dirty="0">
                <a:solidFill>
                  <a:schemeClr val="bg1"/>
                </a:solidFill>
              </a:rPr>
              <a:t>Правилами выдачи разрешений на допуск в эксплуатацию энергопринимающих установок потребителей электрической энергии, объектов по производству электрической энергии, объектов электросетевого хозяйства, объектов теплоснабжения и </a:t>
            </a:r>
            <a:r>
              <a:rPr lang="ru-RU" sz="1300" dirty="0" err="1">
                <a:solidFill>
                  <a:schemeClr val="bg1"/>
                </a:solidFill>
              </a:rPr>
              <a:t>теплопотребляющих</a:t>
            </a:r>
            <a:r>
              <a:rPr lang="ru-RU" sz="1300" dirty="0">
                <a:solidFill>
                  <a:schemeClr val="bg1"/>
                </a:solidFill>
              </a:rPr>
              <a:t> установок, утвержденными Постановлением Правительства РФ от 30.01.2021 № </a:t>
            </a:r>
            <a:r>
              <a:rPr lang="ru-RU" sz="1300" dirty="0" smtClean="0">
                <a:solidFill>
                  <a:schemeClr val="bg1"/>
                </a:solidFill>
              </a:rPr>
              <a:t>85.</a:t>
            </a:r>
            <a:endParaRPr lang="ru-RU" sz="1300" dirty="0">
              <a:solidFill>
                <a:schemeClr val="bg1"/>
              </a:solidFill>
            </a:endParaRPr>
          </a:p>
          <a:p>
            <a:pPr algn="just"/>
            <a:r>
              <a:rPr lang="ru-RU" sz="1300" dirty="0" smtClean="0">
                <a:solidFill>
                  <a:schemeClr val="bg1"/>
                </a:solidFill>
              </a:rPr>
              <a:t>Не </a:t>
            </a:r>
            <a:r>
              <a:rPr lang="ru-RU" sz="1300" dirty="0">
                <a:solidFill>
                  <a:schemeClr val="bg1"/>
                </a:solidFill>
              </a:rPr>
              <a:t>допускается самовольное подключение </a:t>
            </a:r>
            <a:r>
              <a:rPr lang="ru-RU" sz="1300" dirty="0" smtClean="0">
                <a:solidFill>
                  <a:schemeClr val="bg1"/>
                </a:solidFill>
              </a:rPr>
              <a:t>ТЭП </a:t>
            </a:r>
            <a:r>
              <a:rPr lang="ru-RU" sz="1300" dirty="0">
                <a:solidFill>
                  <a:schemeClr val="bg1"/>
                </a:solidFill>
              </a:rPr>
              <a:t>к сетям электроснабжения. </a:t>
            </a:r>
            <a:r>
              <a:rPr lang="ru-RU" sz="1300" dirty="0" smtClean="0">
                <a:solidFill>
                  <a:schemeClr val="bg1"/>
                </a:solidFill>
              </a:rPr>
              <a:t>Подключенный </a:t>
            </a:r>
            <a:r>
              <a:rPr lang="ru-RU" sz="1300" dirty="0">
                <a:solidFill>
                  <a:schemeClr val="bg1"/>
                </a:solidFill>
              </a:rPr>
              <a:t>без информирования энергетиков генератор может вызвать поражение электрическим током персонала, работающего </a:t>
            </a:r>
            <a:r>
              <a:rPr lang="ru-RU" sz="1300" dirty="0" smtClean="0">
                <a:solidFill>
                  <a:schemeClr val="bg1"/>
                </a:solidFill>
              </a:rPr>
              <a:t>в электроустановках. </a:t>
            </a:r>
            <a:r>
              <a:rPr lang="ru-RU" sz="1300" dirty="0">
                <a:solidFill>
                  <a:schemeClr val="bg1"/>
                </a:solidFill>
              </a:rPr>
              <a:t>Виновные в совершении подобных </a:t>
            </a:r>
            <a:r>
              <a:rPr lang="ru-RU" sz="1300" dirty="0" smtClean="0">
                <a:solidFill>
                  <a:schemeClr val="bg1"/>
                </a:solidFill>
              </a:rPr>
              <a:t>действий, </a:t>
            </a:r>
            <a:r>
              <a:rPr lang="ru-RU" sz="1300" dirty="0">
                <a:solidFill>
                  <a:schemeClr val="bg1"/>
                </a:solidFill>
              </a:rPr>
              <a:t>в соответствии с законодательством Российской Федерации, несут </a:t>
            </a:r>
            <a:r>
              <a:rPr lang="ru-RU" sz="1300" dirty="0" smtClean="0">
                <a:solidFill>
                  <a:schemeClr val="bg1"/>
                </a:solidFill>
              </a:rPr>
              <a:t>ответственность, в </a:t>
            </a:r>
            <a:r>
              <a:rPr lang="ru-RU" sz="1300" dirty="0">
                <a:solidFill>
                  <a:schemeClr val="bg1"/>
                </a:solidFill>
              </a:rPr>
              <a:t>том числе и уголовную.</a:t>
            </a:r>
          </a:p>
          <a:p>
            <a:pPr algn="just"/>
            <a:r>
              <a:rPr lang="ru-RU" sz="1300" dirty="0">
                <a:solidFill>
                  <a:schemeClr val="bg1"/>
                </a:solidFill>
              </a:rPr>
              <a:t>Сведения по резервным источникам электроснабжения потребителей в обязательном порядке передаются в электросетевую организацию. Представленные документы по ТЭП, в филиал «Калугаэнерго», должны содержать его тип, установленную мощность, номинальное напряжение, а так же предоставляется однолинейная схема подключения ТЭП с указанием места обеспечения эксплуатационного разрыва и подробной схемы переключающего устройства (для передвижных электростанций – по всем местам подключения). </a:t>
            </a:r>
            <a:r>
              <a:rPr lang="ru-RU" sz="1300" dirty="0" smtClean="0">
                <a:solidFill>
                  <a:schemeClr val="bg1"/>
                </a:solidFill>
              </a:rPr>
              <a:t>Установка ТЭП </a:t>
            </a:r>
            <a:r>
              <a:rPr lang="ru-RU" sz="1300" dirty="0">
                <a:solidFill>
                  <a:schemeClr val="bg1"/>
                </a:solidFill>
              </a:rPr>
              <a:t>осуществляется по заранее разработанным схемам подключения, исключающим ошибочную подачу напряжения от источника питания во внешние сети электроснабжения. Для этого между владельцем резервного источника электроснабжения и сетевой организацией заключается эксплуатационное соглашение, согласно которому для </a:t>
            </a:r>
            <a:r>
              <a:rPr lang="ru-RU" sz="1300" dirty="0" smtClean="0">
                <a:solidFill>
                  <a:schemeClr val="bg1"/>
                </a:solidFill>
              </a:rPr>
              <a:t>ТЭП </a:t>
            </a:r>
            <a:r>
              <a:rPr lang="ru-RU" sz="1300" dirty="0">
                <a:solidFill>
                  <a:schemeClr val="bg1"/>
                </a:solidFill>
              </a:rPr>
              <a:t>указываются места подключений, регламентируются вопросы безопасного выполнения работ персоналом </a:t>
            </a:r>
            <a:r>
              <a:rPr lang="ru-RU" sz="1300" dirty="0" smtClean="0">
                <a:solidFill>
                  <a:schemeClr val="bg1"/>
                </a:solidFill>
              </a:rPr>
              <a:t> электросетевой организации.</a:t>
            </a:r>
            <a:endParaRPr lang="ru-RU" sz="1300" dirty="0">
              <a:solidFill>
                <a:schemeClr val="bg1"/>
              </a:solidFill>
            </a:endParaRPr>
          </a:p>
          <a:p>
            <a:pPr algn="just"/>
            <a:r>
              <a:rPr lang="ru-RU" sz="1300" dirty="0" smtClean="0">
                <a:solidFill>
                  <a:schemeClr val="bg1"/>
                </a:solidFill>
              </a:rPr>
              <a:t>Резервные </a:t>
            </a:r>
            <a:r>
              <a:rPr lang="ru-RU" sz="1300" dirty="0">
                <a:solidFill>
                  <a:schemeClr val="bg1"/>
                </a:solidFill>
              </a:rPr>
              <a:t>источники электроснабжения должны подвергаться проверке, техническому обслуживанию, испытаниям и измерениям, планово-предупредительным ремонтам в соответствии с указаниями заводов-изготовителей. К эксплуатации допускаются ТЭП полностью соответствующие требованиям Правил технической эксплуатации электроустановок потребителей электрической энергии, утвержденных приказом Минэнерго России от 12.08.2022 № 811.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ЗАПРЕЩАЕТСЯ: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- эксплуатация ТЭП без разращения на допуск;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- параллельная работа резервного источника электроснабжения с </a:t>
            </a:r>
            <a:r>
              <a:rPr lang="ru-RU" sz="1300" dirty="0">
                <a:solidFill>
                  <a:schemeClr val="bg1"/>
                </a:solidFill>
              </a:rPr>
              <a:t>электрической </a:t>
            </a:r>
            <a:r>
              <a:rPr lang="ru-RU" sz="1300" dirty="0" smtClean="0">
                <a:solidFill>
                  <a:schemeClr val="bg1"/>
                </a:solidFill>
              </a:rPr>
              <a:t>сетью сетевой </a:t>
            </a:r>
            <a:r>
              <a:rPr lang="ru-RU" sz="1300" dirty="0">
                <a:solidFill>
                  <a:schemeClr val="bg1"/>
                </a:solidFill>
              </a:rPr>
              <a:t>организацией;</a:t>
            </a:r>
          </a:p>
          <a:p>
            <a:r>
              <a:rPr lang="ru-RU" sz="1300" dirty="0">
                <a:solidFill>
                  <a:schemeClr val="bg1"/>
                </a:solidFill>
              </a:rPr>
              <a:t>- подача напряжения от </a:t>
            </a:r>
            <a:r>
              <a:rPr lang="ru-RU" sz="1300" dirty="0" smtClean="0">
                <a:solidFill>
                  <a:schemeClr val="bg1"/>
                </a:solidFill>
              </a:rPr>
              <a:t>ТЭП </a:t>
            </a:r>
            <a:r>
              <a:rPr lang="ru-RU" sz="1300" dirty="0">
                <a:solidFill>
                  <a:schemeClr val="bg1"/>
                </a:solidFill>
              </a:rPr>
              <a:t>при не отключенном вводе от электрической </a:t>
            </a:r>
            <a:r>
              <a:rPr lang="ru-RU" sz="1300" dirty="0" smtClean="0">
                <a:solidFill>
                  <a:schemeClr val="bg1"/>
                </a:solidFill>
              </a:rPr>
              <a:t>сети сетевой </a:t>
            </a:r>
            <a:r>
              <a:rPr lang="ru-RU" sz="1300" dirty="0">
                <a:solidFill>
                  <a:schemeClr val="bg1"/>
                </a:solidFill>
              </a:rPr>
              <a:t>организацией;</a:t>
            </a:r>
          </a:p>
          <a:p>
            <a:r>
              <a:rPr lang="ru-RU" sz="1300" dirty="0">
                <a:solidFill>
                  <a:schemeClr val="bg1"/>
                </a:solidFill>
              </a:rPr>
              <a:t>- производить запуск электрогенераторов при неисправном устройстве, исключающем возможность подачи напряжения в электрическую </a:t>
            </a:r>
            <a:r>
              <a:rPr lang="ru-RU" sz="1300" dirty="0" smtClean="0">
                <a:solidFill>
                  <a:schemeClr val="bg1"/>
                </a:solidFill>
              </a:rPr>
              <a:t>сеть сетевой </a:t>
            </a:r>
            <a:r>
              <a:rPr lang="ru-RU" sz="1300" dirty="0">
                <a:solidFill>
                  <a:schemeClr val="bg1"/>
                </a:solidFill>
              </a:rPr>
              <a:t>организацией;</a:t>
            </a:r>
          </a:p>
          <a:p>
            <a:r>
              <a:rPr lang="ru-RU" sz="1300" dirty="0">
                <a:solidFill>
                  <a:schemeClr val="bg1"/>
                </a:solidFill>
              </a:rPr>
              <a:t>- изменять схему подключения электрогенератора к электрическим сетям без согласования с </a:t>
            </a:r>
            <a:r>
              <a:rPr lang="ru-RU" sz="1300" dirty="0" smtClean="0">
                <a:solidFill>
                  <a:schemeClr val="bg1"/>
                </a:solidFill>
              </a:rPr>
              <a:t>электросетевой организацией.</a:t>
            </a:r>
            <a:endParaRPr lang="ru-RU" sz="1300" dirty="0">
              <a:solidFill>
                <a:schemeClr val="bg1"/>
              </a:solidFill>
            </a:endParaRPr>
          </a:p>
          <a:p>
            <a:endParaRPr lang="ru-RU" sz="500" dirty="0" smtClean="0">
              <a:solidFill>
                <a:schemeClr val="bg1"/>
              </a:solidFill>
            </a:endParaRPr>
          </a:p>
          <a:p>
            <a:r>
              <a:rPr lang="ru-RU" sz="1300" dirty="0" smtClean="0">
                <a:solidFill>
                  <a:schemeClr val="bg1"/>
                </a:solidFill>
              </a:rPr>
              <a:t>Внезапное </a:t>
            </a:r>
            <a:r>
              <a:rPr lang="ru-RU" sz="1300" dirty="0">
                <a:solidFill>
                  <a:schemeClr val="bg1"/>
                </a:solidFill>
              </a:rPr>
              <a:t>появление напряжения в поврежденной или отключенной для ремонта сети может стать причиной серьезных травм и даже гибели людей. Ошибок можно избежать, если подключать </a:t>
            </a:r>
            <a:r>
              <a:rPr lang="ru-RU" sz="1300" dirty="0" smtClean="0">
                <a:solidFill>
                  <a:schemeClr val="bg1"/>
                </a:solidFill>
              </a:rPr>
              <a:t>ТЭП </a:t>
            </a:r>
            <a:r>
              <a:rPr lang="ru-RU" sz="1300" dirty="0">
                <a:solidFill>
                  <a:schemeClr val="bg1"/>
                </a:solidFill>
              </a:rPr>
              <a:t>только в соответствии с вышеуказанными требованиями</a:t>
            </a:r>
            <a:r>
              <a:rPr lang="ru-RU" sz="1300" dirty="0" smtClean="0">
                <a:solidFill>
                  <a:schemeClr val="bg1"/>
                </a:solidFill>
              </a:rPr>
              <a:t>!</a:t>
            </a:r>
          </a:p>
          <a:p>
            <a:endParaRPr lang="ru-RU" sz="500" dirty="0" smtClean="0">
              <a:solidFill>
                <a:schemeClr val="bg1"/>
              </a:solidFill>
            </a:endParaRPr>
          </a:p>
          <a:p>
            <a:r>
              <a:rPr lang="ru-RU" sz="1300" dirty="0" smtClean="0">
                <a:solidFill>
                  <a:schemeClr val="bg1"/>
                </a:solidFill>
              </a:rPr>
              <a:t>Для </a:t>
            </a:r>
            <a:r>
              <a:rPr lang="ru-RU" sz="1300" dirty="0">
                <a:solidFill>
                  <a:schemeClr val="bg1"/>
                </a:solidFill>
              </a:rPr>
              <a:t>получения разрешения на допуск </a:t>
            </a:r>
            <a:r>
              <a:rPr lang="ru-RU" sz="1300" dirty="0" smtClean="0">
                <a:solidFill>
                  <a:schemeClr val="bg1"/>
                </a:solidFill>
              </a:rPr>
              <a:t>в эксплуатацию ТЭП обращаться </a:t>
            </a:r>
            <a:r>
              <a:rPr lang="ru-RU" sz="1300" dirty="0">
                <a:solidFill>
                  <a:schemeClr val="bg1"/>
                </a:solidFill>
              </a:rPr>
              <a:t>в Приокское управление </a:t>
            </a:r>
            <a:r>
              <a:rPr lang="ru-RU" sz="1300" dirty="0" smtClean="0">
                <a:solidFill>
                  <a:schemeClr val="bg1"/>
                </a:solidFill>
              </a:rPr>
              <a:t>Ростехнадзора, </a:t>
            </a:r>
            <a:r>
              <a:rPr lang="ru-RU" sz="1300" dirty="0">
                <a:solidFill>
                  <a:schemeClr val="bg1"/>
                </a:solidFill>
              </a:rPr>
              <a:t>г. Калуга, ул. </a:t>
            </a:r>
            <a:r>
              <a:rPr lang="ru-RU" sz="1300" dirty="0" err="1" smtClean="0">
                <a:solidFill>
                  <a:schemeClr val="bg1"/>
                </a:solidFill>
              </a:rPr>
              <a:t>Николо-Козинская</a:t>
            </a:r>
            <a:r>
              <a:rPr lang="ru-RU" sz="1300" dirty="0" smtClean="0">
                <a:solidFill>
                  <a:schemeClr val="bg1"/>
                </a:solidFill>
              </a:rPr>
              <a:t>, </a:t>
            </a:r>
            <a:r>
              <a:rPr lang="ru-RU" sz="1300" dirty="0">
                <a:solidFill>
                  <a:schemeClr val="bg1"/>
                </a:solidFill>
              </a:rPr>
              <a:t>63, тел. 8-4842-53-31-40</a:t>
            </a:r>
          </a:p>
          <a:p>
            <a:endParaRPr lang="ru-RU" sz="500" dirty="0">
              <a:solidFill>
                <a:schemeClr val="bg1"/>
              </a:solidFill>
            </a:endParaRPr>
          </a:p>
          <a:p>
            <a:r>
              <a:rPr lang="ru-RU" sz="1300" dirty="0">
                <a:solidFill>
                  <a:schemeClr val="bg1"/>
                </a:solidFill>
              </a:rPr>
              <a:t>Зарегистрировать ТЭП можно в Центре обслуживания потребителей </a:t>
            </a:r>
            <a:r>
              <a:rPr lang="ru-RU" sz="1300" dirty="0" smtClean="0">
                <a:solidFill>
                  <a:schemeClr val="bg1"/>
                </a:solidFill>
              </a:rPr>
              <a:t>филиала «Калугаэнерго», г. Калуга, ул. Красная Гора, 9/12 тел. 8-800-220-0-220</a:t>
            </a:r>
            <a:endParaRPr lang="ru-RU" sz="1300" dirty="0">
              <a:solidFill>
                <a:schemeClr val="bg1"/>
              </a:solidFill>
            </a:endParaRPr>
          </a:p>
        </p:txBody>
      </p:sp>
      <p:pic>
        <p:nvPicPr>
          <p:cNvPr id="7" name="Picture 4" descr="C:\Users\bogus\Desktop\Без-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59" y="82756"/>
            <a:ext cx="2267522" cy="5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3958" y="109318"/>
            <a:ext cx="2207043" cy="615553"/>
          </a:xfrm>
          <a:prstGeom prst="rect">
            <a:avLst/>
          </a:prstGeom>
          <a:solidFill>
            <a:srgbClr val="0A68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ФЕДЕРАЛЬНАЯ СЛУЖБА ПО ЭКОЛОГИЧЕСКОМУ,</a:t>
            </a:r>
          </a:p>
          <a:p>
            <a:pPr algn="ctr"/>
            <a:r>
              <a:rPr lang="ru-RU" sz="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ТЕХНОЛОГИЧЕСКОМУ </a:t>
            </a:r>
            <a:r>
              <a:rPr lang="ru-RU" sz="800" dirty="0">
                <a:solidFill>
                  <a:schemeClr val="bg1"/>
                </a:solidFill>
                <a:latin typeface="Arial Narrow" panose="020B0606020202030204" pitchFamily="34" charset="0"/>
              </a:rPr>
              <a:t>И </a:t>
            </a:r>
            <a:r>
              <a:rPr lang="ru-RU" sz="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АТОМНОМУ НАДЗОРУ</a:t>
            </a:r>
            <a:endParaRPr lang="ru-RU" sz="1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РОСТЕХНАДЗОР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r="21678"/>
          <a:stretch/>
        </p:blipFill>
        <p:spPr>
          <a:xfrm>
            <a:off x="6333740" y="-2098"/>
            <a:ext cx="594110" cy="68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378</Words>
  <Application>Microsoft Office PowerPoint</Application>
  <PresentationFormat>Произвольный</PresentationFormat>
  <Paragraphs>46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Кулыгин Максим Викторович</dc:creator>
  <cp:lastModifiedBy>admin</cp:lastModifiedBy>
  <cp:revision>36</cp:revision>
  <cp:lastPrinted>2023-03-15T11:49:45Z</cp:lastPrinted>
  <dcterms:created xsi:type="dcterms:W3CDTF">2023-03-15T10:37:44Z</dcterms:created>
  <dcterms:modified xsi:type="dcterms:W3CDTF">2023-04-21T06:48:47Z</dcterms:modified>
</cp:coreProperties>
</file>